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3"/>
  </p:notesMasterIdLst>
  <p:sldIdLst>
    <p:sldId id="256" r:id="rId3"/>
    <p:sldId id="257" r:id="rId4"/>
    <p:sldId id="258" r:id="rId5"/>
    <p:sldId id="259" r:id="rId6"/>
    <p:sldId id="261" r:id="rId7"/>
    <p:sldId id="263" r:id="rId8"/>
    <p:sldId id="266" r:id="rId9"/>
    <p:sldId id="265" r:id="rId10"/>
    <p:sldId id="278" r:id="rId11"/>
    <p:sldId id="297" r:id="rId12"/>
    <p:sldId id="277" r:id="rId13"/>
    <p:sldId id="293" r:id="rId14"/>
    <p:sldId id="281" r:id="rId15"/>
    <p:sldId id="268" r:id="rId16"/>
    <p:sldId id="289" r:id="rId17"/>
    <p:sldId id="290" r:id="rId18"/>
    <p:sldId id="291" r:id="rId19"/>
    <p:sldId id="292" r:id="rId20"/>
    <p:sldId id="271" r:id="rId21"/>
    <p:sldId id="272" r:id="rId22"/>
  </p:sldIdLst>
  <p:sldSz cx="9144000" cy="6858000" type="screen4x3"/>
  <p:notesSz cx="6950075" cy="9236075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bg1"/>
        </a:solidFill>
        <a:latin typeface="Arial" pitchFamily="34" charset="0"/>
        <a:ea typeface="MS Gothic" pitchFamily="49" charset="-128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 pitchFamily="49" charset="-128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 pitchFamily="49" charset="-128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 pitchFamily="49" charset="-128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itchFamily="34" charset="0"/>
        <a:ea typeface="MS Gothic" pitchFamily="49" charset="-128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FF0000"/>
    <a:srgbClr val="FF9900"/>
    <a:srgbClr val="7030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80" autoAdjust="0"/>
    <p:restoredTop sz="99614" autoAdjust="0"/>
  </p:normalViewPr>
  <p:slideViewPr>
    <p:cSldViewPr>
      <p:cViewPr>
        <p:scale>
          <a:sx n="100" d="100"/>
          <a:sy n="100" d="100"/>
        </p:scale>
        <p:origin x="-96" y="-13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2" y="-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7"/>
        <p:guide pos="2147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nancy\Local%20Settings\Temporary%20Internet%20Files\Content.Outlook\VV491XZM\Frng%20lang%20instr%20in%20pub%20elem%20schls%20in%20the%20U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DATA\HOME\ingrid\Survey\FinalReport\Charts\ES\comb.nat.standards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2.1402665666609196E-2"/>
          <c:y val="0.1344062008971294"/>
          <c:w val="0.63530122876412864"/>
          <c:h val="0.8143117478208195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Foreign Language Instruction in Public Elementary Schools in the U.S.</c:v>
                </c:pt>
              </c:strCache>
            </c:strRef>
          </c:tx>
          <c:dPt>
            <c:idx val="0"/>
            <c:spPr>
              <a:solidFill>
                <a:srgbClr val="92D050"/>
              </a:solidFill>
            </c:spPr>
          </c:dPt>
          <c:dPt>
            <c:idx val="1"/>
            <c:spPr>
              <a:solidFill>
                <a:srgbClr val="00B0F0"/>
              </a:solidFill>
            </c:spPr>
          </c:dPt>
          <c:dPt>
            <c:idx val="2"/>
            <c:spPr>
              <a:solidFill>
                <a:srgbClr val="FFFF00"/>
              </a:solidFill>
            </c:spPr>
          </c:dPt>
          <c:dPt>
            <c:idx val="3"/>
            <c:spPr>
              <a:solidFill>
                <a:srgbClr val="FF0000"/>
              </a:solidFill>
            </c:spPr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200"/>
                      <a:t>FLEX 7%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eparator> </c:separator>
            </c:dLbl>
            <c:dLbl>
              <c:idx val="1"/>
              <c:layout/>
              <c:tx>
                <c:rich>
                  <a:bodyPr/>
                  <a:lstStyle/>
                  <a:p>
                    <a:pPr>
                      <a:defRPr sz="800" b="1"/>
                    </a:pPr>
                    <a:r>
                      <a:rPr lang="en-US" sz="800"/>
                      <a:t>LANGUAGE FOCUS 6%</a:t>
                    </a:r>
                  </a:p>
                </c:rich>
              </c:tx>
              <c:spPr/>
              <c:dLblPos val="bestFit"/>
              <c:showLegendKey val="1"/>
              <c:showVal val="1"/>
              <c:showCatName val="1"/>
              <c:separator> </c:separator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200"/>
                      <a:t>IMMERSION 2%</a:t>
                    </a:r>
                  </a:p>
                </c:rich>
              </c:tx>
              <c:dLblPos val="bestFit"/>
              <c:showLegendKey val="1"/>
              <c:showVal val="1"/>
              <c:showCatName val="1"/>
              <c:separator> </c:separator>
            </c:dLbl>
            <c:dLbl>
              <c:idx val="3"/>
              <c:layout>
                <c:manualLayout>
                  <c:x val="0.20755595909717081"/>
                  <c:y val="-0.18539576365663321"/>
                </c:manualLayout>
              </c:layout>
              <c:tx>
                <c:rich>
                  <a:bodyPr/>
                  <a:lstStyle/>
                  <a:p>
                    <a:pPr>
                      <a:defRPr sz="1600" b="1"/>
                    </a:pPr>
                    <a:r>
                      <a:rPr lang="en-US" sz="1400" dirty="0" smtClean="0"/>
                      <a:t>NO     LANGUAGE INSTRUCTION 85%</a:t>
                    </a:r>
                    <a:endParaRPr lang="en-US" sz="1400" dirty="0"/>
                  </a:p>
                </c:rich>
              </c:tx>
              <c:spPr/>
              <c:dLblPos val="bestFit"/>
              <c:showLegendKey val="1"/>
              <c:showVal val="1"/>
              <c:showCatName val="1"/>
              <c:separator> </c:separator>
            </c:dLbl>
            <c:txPr>
              <a:bodyPr/>
              <a:lstStyle/>
              <a:p>
                <a:pPr>
                  <a:defRPr sz="1200" b="1"/>
                </a:pPr>
                <a:endParaRPr lang="en-US"/>
              </a:p>
            </c:txPr>
            <c:dLblPos val="bestFit"/>
            <c:showLegendKey val="1"/>
            <c:showVal val="1"/>
            <c:showCatName val="1"/>
            <c:separator> </c:separator>
            <c:showLeaderLines val="1"/>
          </c:dLbls>
          <c:cat>
            <c:strRef>
              <c:f>Sheet1!$A$2:$A$5</c:f>
              <c:strCache>
                <c:ptCount val="4"/>
                <c:pt idx="0">
                  <c:v>FLEX</c:v>
                </c:pt>
                <c:pt idx="1">
                  <c:v>LANGUAGE FOCUS</c:v>
                </c:pt>
                <c:pt idx="2">
                  <c:v>IMMERSION</c:v>
                </c:pt>
                <c:pt idx="3">
                  <c:v>NO LANGUAGE INSTRUCTION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7.0000000000000034E-2</c:v>
                </c:pt>
                <c:pt idx="1">
                  <c:v>6.0000000000000109E-2</c:v>
                </c:pt>
                <c:pt idx="2">
                  <c:v>2.0000000000000039E-2</c:v>
                </c:pt>
                <c:pt idx="3">
                  <c:v>0.85000000000000064</c:v>
                </c:pt>
              </c:numCache>
            </c:numRef>
          </c:val>
        </c:ser>
        <c:firstSliceAng val="0"/>
      </c:pieChart>
    </c:plotArea>
    <c:legend>
      <c:legendPos val="r"/>
      <c:layout/>
      <c:spPr>
        <a:ln w="3175">
          <a:solidFill>
            <a:schemeClr val="accent1"/>
          </a:solidFill>
          <a:prstDash val="solid"/>
        </a:ln>
      </c:spPr>
      <c:txPr>
        <a:bodyPr/>
        <a:lstStyle/>
        <a:p>
          <a:pPr>
            <a:defRPr b="1"/>
          </a:pPr>
          <a:endParaRPr lang="en-US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1997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Pos val="outEnd"/>
            <c:showVal val="1"/>
          </c:dLbls>
          <c:cat>
            <c:strRef>
              <c:f>Sheet1!$A$2:$A$5</c:f>
              <c:strCache>
                <c:ptCount val="4"/>
                <c:pt idx="0">
                  <c:v>Public ES</c:v>
                </c:pt>
                <c:pt idx="1">
                  <c:v>Private ES</c:v>
                </c:pt>
                <c:pt idx="2">
                  <c:v>Public SS</c:v>
                </c:pt>
                <c:pt idx="3">
                  <c:v>Private SS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0.25</c:v>
                </c:pt>
                <c:pt idx="1">
                  <c:v>0.13</c:v>
                </c:pt>
                <c:pt idx="2">
                  <c:v>0.31</c:v>
                </c:pt>
                <c:pt idx="3">
                  <c:v>0.21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2008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Pos val="outEnd"/>
            <c:showVal val="1"/>
          </c:dLbls>
          <c:cat>
            <c:strRef>
              <c:f>Sheet1!$A$2:$A$5</c:f>
              <c:strCache>
                <c:ptCount val="4"/>
                <c:pt idx="0">
                  <c:v>Public ES</c:v>
                </c:pt>
                <c:pt idx="1">
                  <c:v>Private ES</c:v>
                </c:pt>
                <c:pt idx="2">
                  <c:v>Public SS</c:v>
                </c:pt>
                <c:pt idx="3">
                  <c:v>Private SS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0.76</c:v>
                </c:pt>
                <c:pt idx="1">
                  <c:v>0.47</c:v>
                </c:pt>
                <c:pt idx="2">
                  <c:v>0.89</c:v>
                </c:pt>
                <c:pt idx="3">
                  <c:v>0.6</c:v>
                </c:pt>
              </c:numCache>
            </c:numRef>
          </c:val>
        </c:ser>
        <c:axId val="67542400"/>
        <c:axId val="67554304"/>
      </c:barChart>
      <c:catAx>
        <c:axId val="67542400"/>
        <c:scaling>
          <c:orientation val="minMax"/>
        </c:scaling>
        <c:axPos val="b"/>
        <c:numFmt formatCode="General" sourceLinked="1"/>
        <c:majorTickMark val="none"/>
        <c:tickLblPos val="nextTo"/>
        <c:crossAx val="67554304"/>
        <c:crosses val="autoZero"/>
        <c:auto val="1"/>
        <c:lblAlgn val="ctr"/>
        <c:lblOffset val="100"/>
      </c:catAx>
      <c:valAx>
        <c:axId val="67554304"/>
        <c:scaling>
          <c:orientation val="minMax"/>
          <c:max val="1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%" sourceLinked="1"/>
        <c:maj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5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7542400"/>
        <c:crosses val="autoZero"/>
        <c:crossBetween val="between"/>
        <c:majorUnit val="0.2"/>
      </c:valAx>
      <c:spPr>
        <a:solidFill>
          <a:schemeClr val="lt1"/>
        </a:solidFill>
        <a:ln w="25400" cap="flat" cmpd="sng" algn="ctr">
          <a:solidFill>
            <a:schemeClr val="dk1"/>
          </a:solidFill>
          <a:prstDash val="solid"/>
        </a:ln>
        <a:effectLst/>
      </c:spPr>
    </c:plotArea>
    <c:plotVisOnly val="1"/>
    <c:dispBlanksAs val="gap"/>
  </c:chart>
  <c:spPr>
    <a:solidFill>
      <a:srgbClr val="FFFFFF"/>
    </a:solidFill>
    <a:ln w="9525">
      <a:noFill/>
    </a:ln>
  </c:spPr>
  <c:txPr>
    <a:bodyPr/>
    <a:lstStyle/>
    <a:p>
      <a:pPr>
        <a:defRPr sz="15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0.13663</cdr:x>
      <cdr:y>0.96364</cdr:y>
    </cdr:from>
    <cdr:to>
      <cdr:x>0.41626</cdr:x>
      <cdr:y>0.98728</cdr:y>
    </cdr:to>
    <cdr:sp macro="" textlink="">
      <cdr:nvSpPr>
        <cdr:cNvPr id="105473" name="Text Box 204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095076" y="3610409"/>
          <a:ext cx="2234631" cy="884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</cdr:sp>
  </cdr:relSizeAnchor>
  <cdr:relSizeAnchor xmlns:cdr="http://schemas.openxmlformats.org/drawingml/2006/chartDrawing">
    <cdr:from>
      <cdr:x>0.16116</cdr:x>
      <cdr:y>0.86331</cdr:y>
    </cdr:from>
    <cdr:to>
      <cdr:x>0.28375</cdr:x>
      <cdr:y>0.91607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114425" y="3429000"/>
          <a:ext cx="847725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1997   2008</a:t>
          </a:r>
        </a:p>
      </cdr:txBody>
    </cdr:sp>
  </cdr:relSizeAnchor>
  <cdr:relSizeAnchor xmlns:cdr="http://schemas.openxmlformats.org/drawingml/2006/chartDrawing">
    <cdr:from>
      <cdr:x>0</cdr:x>
      <cdr:y>0</cdr:y>
    </cdr:from>
    <cdr:to>
      <cdr:x>0.00353</cdr:x>
      <cdr:y>0.00614</cdr:y>
    </cdr:to>
    <cdr:pic>
      <cdr:nvPicPr>
        <cdr:cNvPr id="5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0" y="0"/>
          <a:ext cx="24386" cy="2438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0.37328</cdr:x>
      <cdr:y>0.86331</cdr:y>
    </cdr:from>
    <cdr:to>
      <cdr:x>0.5</cdr:x>
      <cdr:y>0.92806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581275" y="3429000"/>
          <a:ext cx="876301" cy="257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1997    2008</a:t>
          </a:r>
        </a:p>
      </cdr:txBody>
    </cdr:sp>
  </cdr:relSizeAnchor>
  <cdr:relSizeAnchor xmlns:cdr="http://schemas.openxmlformats.org/drawingml/2006/chartDrawing">
    <cdr:from>
      <cdr:x>0.59642</cdr:x>
      <cdr:y>0.8729</cdr:y>
    </cdr:from>
    <cdr:to>
      <cdr:x>0.71488</cdr:x>
      <cdr:y>0.91607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24325" y="3467100"/>
          <a:ext cx="819150" cy="1714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0.59504</cdr:x>
      <cdr:y>0.86331</cdr:y>
    </cdr:from>
    <cdr:to>
      <cdr:x>0.72176</cdr:x>
      <cdr:y>0.91607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4114800" y="3429001"/>
          <a:ext cx="876300" cy="2095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1997   2008</a:t>
          </a:r>
        </a:p>
      </cdr:txBody>
    </cdr:sp>
  </cdr:relSizeAnchor>
  <cdr:relSizeAnchor xmlns:cdr="http://schemas.openxmlformats.org/drawingml/2006/chartDrawing">
    <cdr:from>
      <cdr:x>0.80992</cdr:x>
      <cdr:y>0.85851</cdr:y>
    </cdr:from>
    <cdr:to>
      <cdr:x>0.93113</cdr:x>
      <cdr:y>0.91607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00700" y="3409950"/>
          <a:ext cx="838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0.81129</cdr:x>
      <cdr:y>0.86331</cdr:y>
    </cdr:from>
    <cdr:to>
      <cdr:x>0.94766</cdr:x>
      <cdr:y>0.93046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610225" y="3429000"/>
          <a:ext cx="942975" cy="2666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100"/>
            <a:t>1997    2008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950075" cy="9236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charset="0"/>
              <a:buNone/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950075" cy="9236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charset="0"/>
              <a:buNone/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0099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94" tIns="46197" rIns="92394" bIns="46197" numCol="1" anchor="t" anchorCtr="0" compatLnSpc="1">
            <a:prstTxWarp prst="textNoShape">
              <a:avLst/>
            </a:prstTxWarp>
          </a:bodyPr>
          <a:lstStyle>
            <a:lvl1pPr defTabSz="45561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5613" algn="l"/>
                <a:tab pos="909638" algn="l"/>
                <a:tab pos="1365250" algn="l"/>
                <a:tab pos="1819275" algn="l"/>
                <a:tab pos="2273300" algn="l"/>
                <a:tab pos="2728913" algn="l"/>
                <a:tab pos="3184525" algn="l"/>
                <a:tab pos="3636963" algn="l"/>
                <a:tab pos="4094163" algn="l"/>
                <a:tab pos="4548188" algn="l"/>
                <a:tab pos="5002213" algn="l"/>
                <a:tab pos="5457825" algn="l"/>
                <a:tab pos="5913438" algn="l"/>
                <a:tab pos="6365875" algn="l"/>
                <a:tab pos="6821488" algn="l"/>
                <a:tab pos="7277100" algn="l"/>
                <a:tab pos="7731125" algn="l"/>
                <a:tab pos="8186738" algn="l"/>
                <a:tab pos="8642350" algn="l"/>
                <a:tab pos="9096375" algn="l"/>
              </a:tabLst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933825" y="0"/>
            <a:ext cx="30099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94" tIns="46197" rIns="92394" bIns="46197" numCol="1" anchor="t" anchorCtr="0" compatLnSpc="1">
            <a:prstTxWarp prst="textNoShape">
              <a:avLst/>
            </a:prstTxWarp>
          </a:bodyPr>
          <a:lstStyle>
            <a:lvl1pPr algn="r" defTabSz="45561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5613" algn="l"/>
                <a:tab pos="909638" algn="l"/>
                <a:tab pos="1365250" algn="l"/>
                <a:tab pos="1819275" algn="l"/>
                <a:tab pos="2273300" algn="l"/>
                <a:tab pos="2728913" algn="l"/>
                <a:tab pos="3184525" algn="l"/>
                <a:tab pos="3636963" algn="l"/>
                <a:tab pos="4094163" algn="l"/>
                <a:tab pos="4548188" algn="l"/>
                <a:tab pos="5002213" algn="l"/>
                <a:tab pos="5457825" algn="l"/>
                <a:tab pos="5913438" algn="l"/>
                <a:tab pos="6365875" algn="l"/>
                <a:tab pos="6821488" algn="l"/>
                <a:tab pos="7277100" algn="l"/>
                <a:tab pos="7731125" algn="l"/>
                <a:tab pos="8186738" algn="l"/>
                <a:tab pos="8642350" algn="l"/>
                <a:tab pos="9096375" algn="l"/>
              </a:tabLst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5225" y="692150"/>
            <a:ext cx="4613275" cy="345916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93738" y="4387850"/>
            <a:ext cx="5557837" cy="4151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94" tIns="46197" rIns="92394" bIns="46197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/>
          </p:nvPr>
        </p:nvSpPr>
        <p:spPr bwMode="auto">
          <a:xfrm>
            <a:off x="0" y="8769350"/>
            <a:ext cx="30099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94" tIns="46197" rIns="92394" bIns="46197" numCol="1" anchor="b" anchorCtr="0" compatLnSpc="1">
            <a:prstTxWarp prst="textNoShape">
              <a:avLst/>
            </a:prstTxWarp>
          </a:bodyPr>
          <a:lstStyle>
            <a:lvl1pPr defTabSz="45561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5613" algn="l"/>
                <a:tab pos="909638" algn="l"/>
                <a:tab pos="1365250" algn="l"/>
                <a:tab pos="1819275" algn="l"/>
                <a:tab pos="2273300" algn="l"/>
                <a:tab pos="2728913" algn="l"/>
                <a:tab pos="3184525" algn="l"/>
                <a:tab pos="3636963" algn="l"/>
                <a:tab pos="4094163" algn="l"/>
                <a:tab pos="4548188" algn="l"/>
                <a:tab pos="5002213" algn="l"/>
                <a:tab pos="5457825" algn="l"/>
                <a:tab pos="5913438" algn="l"/>
                <a:tab pos="6365875" algn="l"/>
                <a:tab pos="6821488" algn="l"/>
                <a:tab pos="7277100" algn="l"/>
                <a:tab pos="7731125" algn="l"/>
                <a:tab pos="8186738" algn="l"/>
                <a:tab pos="8642350" algn="l"/>
                <a:tab pos="9096375" algn="l"/>
              </a:tabLst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933825" y="8769350"/>
            <a:ext cx="30099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394" tIns="46197" rIns="92394" bIns="46197" numCol="1" anchor="b" anchorCtr="0" compatLnSpc="1">
            <a:prstTxWarp prst="textNoShape">
              <a:avLst/>
            </a:prstTxWarp>
          </a:bodyPr>
          <a:lstStyle>
            <a:lvl1pPr algn="r" defTabSz="455613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5613" algn="l"/>
                <a:tab pos="909638" algn="l"/>
                <a:tab pos="1365250" algn="l"/>
                <a:tab pos="1819275" algn="l"/>
                <a:tab pos="2273300" algn="l"/>
                <a:tab pos="2728913" algn="l"/>
                <a:tab pos="3184525" algn="l"/>
                <a:tab pos="3636963" algn="l"/>
                <a:tab pos="4094163" algn="l"/>
                <a:tab pos="4548188" algn="l"/>
                <a:tab pos="5002213" algn="l"/>
                <a:tab pos="5457825" algn="l"/>
                <a:tab pos="5913438" algn="l"/>
                <a:tab pos="6365875" algn="l"/>
                <a:tab pos="6821488" algn="l"/>
                <a:tab pos="7277100" algn="l"/>
                <a:tab pos="7731125" algn="l"/>
                <a:tab pos="8186738" algn="l"/>
                <a:tab pos="8642350" algn="l"/>
                <a:tab pos="9096375" algn="l"/>
              </a:tabLst>
              <a:defRPr sz="1200">
                <a:solidFill>
                  <a:srgbClr val="000000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8D3C825C-2E0F-40AE-91ED-BA6F0B2D94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ABA6FAD3-A3B8-4E7D-A019-54C488FE20C5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6627" name="Text Box 1"/>
          <p:cNvSpPr txBox="1">
            <a:spLocks noChangeArrowheads="1"/>
          </p:cNvSpPr>
          <p:nvPr/>
        </p:nvSpPr>
        <p:spPr bwMode="auto">
          <a:xfrm>
            <a:off x="1169988" y="692150"/>
            <a:ext cx="4608512" cy="346233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body"/>
          </p:nvPr>
        </p:nvSpPr>
        <p:spPr>
          <a:xfrm>
            <a:off x="693738" y="4387850"/>
            <a:ext cx="5559425" cy="4154488"/>
          </a:xfrm>
          <a:noFill/>
          <a:ln/>
        </p:spPr>
        <p:txBody>
          <a:bodyPr wrap="none" lIns="90962" tIns="45481" rIns="90962" bIns="4548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C447F1E5-31F2-4347-9513-C9F6A9306973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58512D46-B6A7-4981-A553-B16ABEDAA00A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97E182C2-E5C8-483C-835D-62A32B66CB0B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5493101E-B440-486E-B0D2-EE84424261F6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1169988" y="692150"/>
            <a:ext cx="4608512" cy="3462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39940" name="Rectangle 2"/>
          <p:cNvSpPr>
            <a:spLocks noGrp="1" noChangeArrowheads="1"/>
          </p:cNvSpPr>
          <p:nvPr>
            <p:ph type="body"/>
          </p:nvPr>
        </p:nvSpPr>
        <p:spPr>
          <a:xfrm>
            <a:off x="693738" y="4387850"/>
            <a:ext cx="5559425" cy="4154488"/>
          </a:xfrm>
          <a:noFill/>
          <a:ln/>
        </p:spPr>
        <p:txBody>
          <a:bodyPr wrap="none" lIns="90962" tIns="45481" rIns="90962" bIns="4548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9A89A1E3-DC24-4D44-8DA7-F0ECB3A698F8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DCDE3E73-F5E8-49C1-818C-B6786B3123E7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ABC10002-33BB-42F0-AF30-8B720C7F1BA2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F60321E9-C884-4679-9409-B9226E845886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F851AAB2-D0B4-41BA-ABC7-306B554E1416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1169988" y="692150"/>
            <a:ext cx="4608512" cy="3462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body"/>
          </p:nvPr>
        </p:nvSpPr>
        <p:spPr>
          <a:xfrm>
            <a:off x="693738" y="4387850"/>
            <a:ext cx="5559425" cy="4154488"/>
          </a:xfrm>
          <a:noFill/>
          <a:ln/>
        </p:spPr>
        <p:txBody>
          <a:bodyPr wrap="none" lIns="90962" tIns="45481" rIns="90962" bIns="4548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CBF7CC0A-A435-4EF6-9E97-3147548FE7F1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1169988" y="692150"/>
            <a:ext cx="4608512" cy="3462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body"/>
          </p:nvPr>
        </p:nvSpPr>
        <p:spPr>
          <a:xfrm>
            <a:off x="693738" y="4387850"/>
            <a:ext cx="5559425" cy="4154488"/>
          </a:xfrm>
          <a:noFill/>
          <a:ln/>
        </p:spPr>
        <p:txBody>
          <a:bodyPr wrap="none" lIns="90962" tIns="45481" rIns="90962" bIns="4548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0057021B-69DE-4A2A-B23C-3A2B4AE24F92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7651" name="Text Box 1"/>
          <p:cNvSpPr txBox="1">
            <a:spLocks noChangeArrowheads="1"/>
          </p:cNvSpPr>
          <p:nvPr/>
        </p:nvSpPr>
        <p:spPr bwMode="auto">
          <a:xfrm>
            <a:off x="1169988" y="692150"/>
            <a:ext cx="4608512" cy="3462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body"/>
          </p:nvPr>
        </p:nvSpPr>
        <p:spPr>
          <a:xfrm>
            <a:off x="693738" y="4387850"/>
            <a:ext cx="5559425" cy="4154488"/>
          </a:xfrm>
          <a:noFill/>
          <a:ln/>
        </p:spPr>
        <p:txBody>
          <a:bodyPr wrap="none" lIns="90962" tIns="45481" rIns="90962" bIns="4548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E47834E7-0F4F-4693-BB25-56ACCA9DCB6E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1169988" y="692150"/>
            <a:ext cx="4608512" cy="3462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body"/>
          </p:nvPr>
        </p:nvSpPr>
        <p:spPr>
          <a:xfrm>
            <a:off x="693738" y="4387850"/>
            <a:ext cx="5559425" cy="4154488"/>
          </a:xfrm>
          <a:noFill/>
          <a:ln/>
        </p:spPr>
        <p:txBody>
          <a:bodyPr wrap="none" lIns="90962" tIns="45481" rIns="90962" bIns="4548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E4FACC19-2528-4EB8-B786-B7E8806396C5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69988" y="692150"/>
            <a:ext cx="4608512" cy="3462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body"/>
          </p:nvPr>
        </p:nvSpPr>
        <p:spPr>
          <a:xfrm>
            <a:off x="693738" y="4387850"/>
            <a:ext cx="5559425" cy="4154488"/>
          </a:xfrm>
          <a:noFill/>
          <a:ln/>
        </p:spPr>
        <p:txBody>
          <a:bodyPr wrap="none" lIns="90962" tIns="45481" rIns="90962" bIns="4548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BCE9A980-9B8E-4B12-BB1D-390C8ECB5770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1169988" y="692150"/>
            <a:ext cx="4608512" cy="3462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30724" name="Rectangle 2"/>
          <p:cNvSpPr>
            <a:spLocks noGrp="1" noChangeArrowheads="1"/>
          </p:cNvSpPr>
          <p:nvPr>
            <p:ph type="body"/>
          </p:nvPr>
        </p:nvSpPr>
        <p:spPr>
          <a:xfrm>
            <a:off x="693738" y="4387850"/>
            <a:ext cx="5559425" cy="4154488"/>
          </a:xfrm>
          <a:noFill/>
          <a:ln/>
        </p:spPr>
        <p:txBody>
          <a:bodyPr wrap="none" lIns="90962" tIns="45481" rIns="90962" bIns="4548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814F8459-5BD5-4D05-BA1E-E53A12B16C80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1169988" y="692150"/>
            <a:ext cx="4608512" cy="3462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31748" name="Rectangle 2"/>
          <p:cNvSpPr>
            <a:spLocks noGrp="1" noChangeArrowheads="1"/>
          </p:cNvSpPr>
          <p:nvPr>
            <p:ph type="body"/>
          </p:nvPr>
        </p:nvSpPr>
        <p:spPr>
          <a:xfrm>
            <a:off x="693738" y="4387850"/>
            <a:ext cx="5559425" cy="4154488"/>
          </a:xfrm>
          <a:noFill/>
          <a:ln/>
        </p:spPr>
        <p:txBody>
          <a:bodyPr wrap="none" lIns="90962" tIns="45481" rIns="90962" bIns="4548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9C9EDA55-6B63-46C4-9E48-E737EC354A61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2150"/>
            <a:ext cx="4614862" cy="3460750"/>
          </a:xfrm>
          <a:ln/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93738" y="4387850"/>
            <a:ext cx="5559425" cy="4064000"/>
          </a:xfrm>
          <a:noFill/>
          <a:ln/>
        </p:spPr>
        <p:txBody>
          <a:bodyPr wrap="none" lIns="90962" tIns="45481" rIns="90962" bIns="4548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BFE12C64-B9BA-41E5-B50D-3ED75A1D4DCD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1169988" y="692150"/>
            <a:ext cx="4608512" cy="34623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/>
          </p:nvPr>
        </p:nvSpPr>
        <p:spPr>
          <a:xfrm>
            <a:off x="693738" y="4387850"/>
            <a:ext cx="5559425" cy="4154488"/>
          </a:xfrm>
          <a:noFill/>
          <a:ln/>
        </p:spPr>
        <p:txBody>
          <a:bodyPr wrap="none" lIns="90962" tIns="45481" rIns="90962" bIns="45481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58D8E535-0DE6-4C22-8BD1-4F938EB165CD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B8750E-3383-4514-BD43-C43E4AD844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1BBB9-D40A-4E2E-A41B-53CAC6E78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32538" y="104775"/>
            <a:ext cx="2055812" cy="43195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1925" y="104775"/>
            <a:ext cx="6018213" cy="43195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68097A-0A81-4876-B6AC-31B3FE64FA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701F8-806D-4BE2-B024-299B9AFAB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48298-2D16-4F2E-AE65-D10208F31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5825" y="1447800"/>
            <a:ext cx="3632200" cy="2976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0425" y="1447800"/>
            <a:ext cx="3632200" cy="2976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8CDF2-D556-4ED2-88AD-1706E438F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3DAB9-D4CA-428F-9A0D-7EED45EF0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F7588-0AAD-468E-A519-4D27276DF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32715-4437-4D40-AA74-041E7A1628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93DB3-DDBA-4B33-B224-C335691028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9AD56-48B1-40FA-8ADC-26F6C1CE95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sldNum"/>
          </p:nvPr>
        </p:nvSpPr>
        <p:spPr bwMode="auto">
          <a:xfrm>
            <a:off x="6819900" y="6492875"/>
            <a:ext cx="2130425" cy="304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000">
                <a:solidFill>
                  <a:srgbClr val="000078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pPr>
              <a:defRPr/>
            </a:pPr>
            <a:fld id="{4EF9F737-D373-4F35-BCF6-6A6587BFD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1925" y="104775"/>
            <a:ext cx="8226425" cy="579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85825" y="1447800"/>
            <a:ext cx="7416800" cy="2976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charset="0"/>
              <a:buNone/>
              <a:defRPr/>
            </a:pPr>
            <a:endParaRPr lang="en-US">
              <a:latin typeface="Arial" charset="0"/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524000" y="1397000"/>
            <a:ext cx="6096000" cy="4064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charset="0"/>
              <a:buNone/>
              <a:defRPr/>
            </a:pPr>
            <a:endParaRPr lang="en-US">
              <a:latin typeface="Arial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FF9900"/>
        </a:buClr>
        <a:buSzPct val="100000"/>
        <a:buFont typeface="Webdings" pitchFamily="18" charset="2"/>
        <a:buChar char=""/>
        <a:defRPr sz="2400">
          <a:solidFill>
            <a:srgbClr val="000078"/>
          </a:solidFill>
          <a:latin typeface="+mn-lt"/>
          <a:ea typeface="+mn-ea"/>
          <a:cs typeface="+mn-cs"/>
        </a:defRPr>
      </a:lvl1pPr>
      <a:lvl2pPr marL="688975" indent="-231775" algn="l" defTabSz="457200" rtl="0" eaLnBrk="0" fontAlgn="base" hangingPunct="0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pitchFamily="34" charset="0"/>
        <a:buChar char="−"/>
        <a:defRPr>
          <a:solidFill>
            <a:srgbClr val="000078"/>
          </a:solidFill>
          <a:latin typeface="+mn-lt"/>
          <a:ea typeface="+mn-ea"/>
        </a:defRPr>
      </a:lvl2pPr>
      <a:lvl3pPr marL="914400" algn="l" defTabSz="457200" rtl="0" eaLnBrk="0" fontAlgn="base" hangingPunct="0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pitchFamily="34" charset="0"/>
        <a:buChar char="−"/>
        <a:defRPr>
          <a:solidFill>
            <a:srgbClr val="000078"/>
          </a:solidFill>
          <a:latin typeface="+mn-lt"/>
          <a:ea typeface="+mn-ea"/>
        </a:defRPr>
      </a:lvl3pPr>
      <a:lvl4pPr marL="1371600" algn="l" defTabSz="457200" rtl="0" eaLnBrk="0" fontAlgn="base" hangingPunct="0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pitchFamily="34" charset="0"/>
        <a:buChar char="−"/>
        <a:defRPr>
          <a:solidFill>
            <a:srgbClr val="000078"/>
          </a:solidFill>
          <a:latin typeface="+mn-lt"/>
          <a:ea typeface="+mn-ea"/>
        </a:defRPr>
      </a:lvl4pPr>
      <a:lvl5pPr marL="1828800" algn="l" defTabSz="457200" rtl="0" eaLnBrk="0" fontAlgn="base" hangingPunct="0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pitchFamily="34" charset="0"/>
        <a:buChar char="−"/>
        <a:defRPr>
          <a:solidFill>
            <a:srgbClr val="000078"/>
          </a:solidFill>
          <a:latin typeface="+mn-lt"/>
          <a:ea typeface="+mn-ea"/>
        </a:defRPr>
      </a:lvl5pPr>
      <a:lvl6pPr marL="2286000" algn="l" defTabSz="457200" rtl="0" fontAlgn="base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charset="0"/>
        <a:buChar char="−"/>
        <a:defRPr>
          <a:solidFill>
            <a:srgbClr val="000078"/>
          </a:solidFill>
          <a:latin typeface="+mn-lt"/>
          <a:ea typeface="+mn-ea"/>
        </a:defRPr>
      </a:lvl6pPr>
      <a:lvl7pPr marL="2743200" algn="l" defTabSz="457200" rtl="0" fontAlgn="base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charset="0"/>
        <a:buChar char="−"/>
        <a:defRPr>
          <a:solidFill>
            <a:srgbClr val="000078"/>
          </a:solidFill>
          <a:latin typeface="+mn-lt"/>
          <a:ea typeface="+mn-ea"/>
        </a:defRPr>
      </a:lvl7pPr>
      <a:lvl8pPr marL="3200400" algn="l" defTabSz="457200" rtl="0" fontAlgn="base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charset="0"/>
        <a:buChar char="−"/>
        <a:defRPr>
          <a:solidFill>
            <a:srgbClr val="000078"/>
          </a:solidFill>
          <a:latin typeface="+mn-lt"/>
          <a:ea typeface="+mn-ea"/>
        </a:defRPr>
      </a:lvl8pPr>
      <a:lvl9pPr marL="3657600" algn="l" defTabSz="457200" rtl="0" fontAlgn="base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charset="0"/>
        <a:buChar char="−"/>
        <a:defRPr>
          <a:solidFill>
            <a:srgbClr val="00007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81075" y="3429000"/>
            <a:ext cx="7159625" cy="8985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pitchFamily="34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buClr>
          <a:srgbClr val="FFFFFF"/>
        </a:buClr>
        <a:buSzPct val="100000"/>
        <a:buFont typeface="Arial" charset="0"/>
        <a:defRPr sz="3200" b="1">
          <a:solidFill>
            <a:srgbClr val="FFFFFF"/>
          </a:solidFill>
          <a:latin typeface="Arial" charset="0"/>
          <a:ea typeface="MS Gothic" pitchFamily="49" charset="-128"/>
        </a:defRPr>
      </a:lvl9pPr>
    </p:titleStyle>
    <p:bodyStyle>
      <a:lvl1pPr marL="342900" indent="-342900" algn="l" defTabSz="457200" rtl="0" eaLnBrk="0" fontAlgn="base" hangingPunct="0">
        <a:lnSpc>
          <a:spcPct val="95000"/>
        </a:lnSpc>
        <a:spcBef>
          <a:spcPts val="1500"/>
        </a:spcBef>
        <a:spcAft>
          <a:spcPct val="0"/>
        </a:spcAft>
        <a:buClr>
          <a:srgbClr val="FF9900"/>
        </a:buClr>
        <a:buSzPct val="100000"/>
        <a:buFont typeface="Webdings" pitchFamily="18" charset="2"/>
        <a:buChar char=""/>
        <a:defRPr sz="2400">
          <a:solidFill>
            <a:srgbClr val="000078"/>
          </a:solidFill>
          <a:latin typeface="+mn-lt"/>
          <a:ea typeface="+mn-ea"/>
          <a:cs typeface="+mn-cs"/>
        </a:defRPr>
      </a:lvl1pPr>
      <a:lvl2pPr marL="688975" indent="-231775" algn="l" defTabSz="457200" rtl="0" eaLnBrk="0" fontAlgn="base" hangingPunct="0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pitchFamily="34" charset="0"/>
        <a:buChar char="−"/>
        <a:defRPr>
          <a:solidFill>
            <a:srgbClr val="000078"/>
          </a:solidFill>
          <a:latin typeface="+mn-lt"/>
          <a:ea typeface="+mn-ea"/>
        </a:defRPr>
      </a:lvl2pPr>
      <a:lvl3pPr marL="914400" algn="l" defTabSz="457200" rtl="0" eaLnBrk="0" fontAlgn="base" hangingPunct="0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pitchFamily="34" charset="0"/>
        <a:buChar char="−"/>
        <a:defRPr>
          <a:solidFill>
            <a:srgbClr val="000078"/>
          </a:solidFill>
          <a:latin typeface="+mn-lt"/>
          <a:ea typeface="+mn-ea"/>
        </a:defRPr>
      </a:lvl3pPr>
      <a:lvl4pPr marL="1371600" algn="l" defTabSz="457200" rtl="0" eaLnBrk="0" fontAlgn="base" hangingPunct="0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pitchFamily="34" charset="0"/>
        <a:buChar char="−"/>
        <a:defRPr>
          <a:solidFill>
            <a:srgbClr val="000078"/>
          </a:solidFill>
          <a:latin typeface="+mn-lt"/>
          <a:ea typeface="+mn-ea"/>
        </a:defRPr>
      </a:lvl4pPr>
      <a:lvl5pPr marL="1828800" algn="l" defTabSz="457200" rtl="0" eaLnBrk="0" fontAlgn="base" hangingPunct="0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pitchFamily="34" charset="0"/>
        <a:buChar char="−"/>
        <a:defRPr>
          <a:solidFill>
            <a:srgbClr val="000078"/>
          </a:solidFill>
          <a:latin typeface="+mn-lt"/>
          <a:ea typeface="+mn-ea"/>
        </a:defRPr>
      </a:lvl5pPr>
      <a:lvl6pPr marL="2286000" algn="l" defTabSz="457200" rtl="0" fontAlgn="base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charset="0"/>
        <a:buChar char="−"/>
        <a:defRPr>
          <a:solidFill>
            <a:srgbClr val="000078"/>
          </a:solidFill>
          <a:latin typeface="+mn-lt"/>
          <a:ea typeface="+mn-ea"/>
        </a:defRPr>
      </a:lvl6pPr>
      <a:lvl7pPr marL="2743200" algn="l" defTabSz="457200" rtl="0" fontAlgn="base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charset="0"/>
        <a:buChar char="−"/>
        <a:defRPr>
          <a:solidFill>
            <a:srgbClr val="000078"/>
          </a:solidFill>
          <a:latin typeface="+mn-lt"/>
          <a:ea typeface="+mn-ea"/>
        </a:defRPr>
      </a:lvl7pPr>
      <a:lvl8pPr marL="3200400" algn="l" defTabSz="457200" rtl="0" fontAlgn="base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charset="0"/>
        <a:buChar char="−"/>
        <a:defRPr>
          <a:solidFill>
            <a:srgbClr val="000078"/>
          </a:solidFill>
          <a:latin typeface="+mn-lt"/>
          <a:ea typeface="+mn-ea"/>
        </a:defRPr>
      </a:lvl8pPr>
      <a:lvl9pPr marL="3657600" algn="l" defTabSz="457200" rtl="0" fontAlgn="base">
        <a:lnSpc>
          <a:spcPct val="95000"/>
        </a:lnSpc>
        <a:spcBef>
          <a:spcPts val="450"/>
        </a:spcBef>
        <a:spcAft>
          <a:spcPct val="0"/>
        </a:spcAft>
        <a:buClr>
          <a:srgbClr val="009966"/>
        </a:buClr>
        <a:buSzPct val="100000"/>
        <a:buFont typeface="Arial" charset="0"/>
        <a:buChar char="−"/>
        <a:defRPr>
          <a:solidFill>
            <a:srgbClr val="000078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176E19FB-52D5-464D-9552-CD2709652947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1267" name="Rectangle 1"/>
          <p:cNvSpPr>
            <a:spLocks noChangeArrowheads="1"/>
          </p:cNvSpPr>
          <p:nvPr/>
        </p:nvSpPr>
        <p:spPr bwMode="auto">
          <a:xfrm>
            <a:off x="304800" y="1600200"/>
            <a:ext cx="8534400" cy="9017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ctr">
              <a:buClr>
                <a:srgbClr val="000078"/>
              </a:buClr>
              <a:buSzPct val="100000"/>
              <a:buFont typeface="Arial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3200" b="1" dirty="0">
                <a:solidFill>
                  <a:srgbClr val="000078"/>
                </a:solidFill>
              </a:rPr>
              <a:t>National K-12 Foreign Language Survey</a:t>
            </a:r>
            <a:r>
              <a:rPr lang="en-US" sz="2800" b="1" dirty="0">
                <a:solidFill>
                  <a:srgbClr val="000078"/>
                </a:solidFill>
              </a:rPr>
              <a:t> Preliminary Results</a:t>
            </a:r>
          </a:p>
        </p:txBody>
      </p:sp>
      <p:sp>
        <p:nvSpPr>
          <p:cNvPr id="11268" name="Rectangle 2"/>
          <p:cNvSpPr>
            <a:spLocks noChangeArrowheads="1"/>
          </p:cNvSpPr>
          <p:nvPr/>
        </p:nvSpPr>
        <p:spPr bwMode="auto">
          <a:xfrm>
            <a:off x="609600" y="2819400"/>
            <a:ext cx="7391400" cy="1600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342900" indent="-342900">
              <a:lnSpc>
                <a:spcPct val="55000"/>
              </a:lnSpc>
              <a:spcBef>
                <a:spcPts val="1125"/>
              </a:spcBef>
              <a:buClr>
                <a:srgbClr val="FF9900"/>
              </a:buClr>
              <a:buSzPct val="100000"/>
              <a:buFont typeface="Webdings" pitchFamily="18" charset="2"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endParaRPr lang="en-US">
              <a:solidFill>
                <a:srgbClr val="000078"/>
              </a:solidFill>
            </a:endParaRPr>
          </a:p>
          <a:p>
            <a:pPr marL="342900" indent="-342900">
              <a:lnSpc>
                <a:spcPct val="55000"/>
              </a:lnSpc>
              <a:spcBef>
                <a:spcPts val="1125"/>
              </a:spcBef>
              <a:buClr>
                <a:srgbClr val="FF9900"/>
              </a:buClr>
              <a:buSzPct val="100000"/>
              <a:buFont typeface="Webdings" pitchFamily="18" charset="2"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endParaRPr lang="en-US">
              <a:solidFill>
                <a:srgbClr val="000078"/>
              </a:solidFill>
            </a:endParaRPr>
          </a:p>
          <a:p>
            <a:pPr marL="342900" indent="-342900">
              <a:lnSpc>
                <a:spcPct val="95000"/>
              </a:lnSpc>
              <a:spcBef>
                <a:spcPts val="1125"/>
              </a:spcBef>
              <a:buClr>
                <a:srgbClr val="FF9900"/>
              </a:buClr>
              <a:buSzPct val="100000"/>
              <a:buFont typeface="Webdings" pitchFamily="18" charset="2"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endParaRPr lang="en-US">
              <a:solidFill>
                <a:srgbClr val="000078"/>
              </a:solidFill>
            </a:endParaRPr>
          </a:p>
          <a:p>
            <a:pPr marL="342900" indent="-342900">
              <a:lnSpc>
                <a:spcPct val="95000"/>
              </a:lnSpc>
              <a:buClr>
                <a:srgbClr val="FF9900"/>
              </a:buClr>
              <a:buSzPct val="100000"/>
              <a:buFont typeface="Webdings" pitchFamily="18" charset="2"/>
              <a:buNone/>
              <a:tabLst>
                <a:tab pos="342900" algn="l"/>
                <a:tab pos="800100" algn="l"/>
                <a:tab pos="1257300" algn="l"/>
                <a:tab pos="1714500" algn="l"/>
                <a:tab pos="2171700" algn="l"/>
                <a:tab pos="2628900" algn="l"/>
                <a:tab pos="3086100" algn="l"/>
                <a:tab pos="3543300" algn="l"/>
                <a:tab pos="4000500" algn="l"/>
                <a:tab pos="4457700" algn="l"/>
                <a:tab pos="4914900" algn="l"/>
                <a:tab pos="5372100" algn="l"/>
                <a:tab pos="5829300" algn="l"/>
                <a:tab pos="6286500" algn="l"/>
                <a:tab pos="6743700" algn="l"/>
                <a:tab pos="7200900" algn="l"/>
                <a:tab pos="7658100" algn="l"/>
                <a:tab pos="8115300" algn="l"/>
                <a:tab pos="8572500" algn="l"/>
                <a:tab pos="9029700" algn="l"/>
                <a:tab pos="9486900" algn="l"/>
              </a:tabLst>
            </a:pPr>
            <a:endParaRPr lang="en-US">
              <a:solidFill>
                <a:srgbClr val="000078"/>
              </a:solidFill>
            </a:endParaRPr>
          </a:p>
        </p:txBody>
      </p:sp>
      <p:sp>
        <p:nvSpPr>
          <p:cNvPr id="11269" name="Text Box 3"/>
          <p:cNvSpPr txBox="1">
            <a:spLocks noChangeArrowheads="1"/>
          </p:cNvSpPr>
          <p:nvPr/>
        </p:nvSpPr>
        <p:spPr bwMode="auto">
          <a:xfrm>
            <a:off x="5257800" y="2514600"/>
            <a:ext cx="3124200" cy="215661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 dirty="0" smtClean="0">
              <a:solidFill>
                <a:srgbClr val="000078"/>
              </a:solidFill>
            </a:endParaRPr>
          </a:p>
          <a:p>
            <a:pPr>
              <a:buClr>
                <a:srgbClr val="000078"/>
              </a:buClr>
              <a:buSzPct val="100000"/>
              <a:buFont typeface="Arial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 smtClean="0">
                <a:solidFill>
                  <a:srgbClr val="000078"/>
                </a:solidFill>
              </a:rPr>
              <a:t>Title VI 50</a:t>
            </a:r>
            <a:r>
              <a:rPr lang="en-US" b="1" baseline="30000" dirty="0" smtClean="0">
                <a:solidFill>
                  <a:srgbClr val="000078"/>
                </a:solidFill>
              </a:rPr>
              <a:t>th</a:t>
            </a:r>
            <a:r>
              <a:rPr lang="en-US" b="1" dirty="0" smtClean="0">
                <a:solidFill>
                  <a:srgbClr val="000078"/>
                </a:solidFill>
              </a:rPr>
              <a:t> Anniversary Conference </a:t>
            </a:r>
          </a:p>
          <a:p>
            <a:pPr>
              <a:buClr>
                <a:srgbClr val="000078"/>
              </a:buClr>
              <a:buSzPct val="100000"/>
              <a:buFont typeface="Arial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400" b="1" dirty="0" smtClean="0">
                <a:solidFill>
                  <a:srgbClr val="000078"/>
                </a:solidFill>
              </a:rPr>
              <a:t>U.S. Department of Education</a:t>
            </a:r>
            <a:endParaRPr lang="en-US" sz="1400" b="1" dirty="0">
              <a:solidFill>
                <a:srgbClr val="000078"/>
              </a:solidFill>
            </a:endParaRPr>
          </a:p>
          <a:p>
            <a:pPr>
              <a:buClr>
                <a:srgbClr val="000078"/>
              </a:buClr>
              <a:buSzPct val="100000"/>
              <a:buFont typeface="Arial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endParaRPr lang="en-US" b="1" dirty="0">
              <a:solidFill>
                <a:srgbClr val="000078"/>
              </a:solidFill>
            </a:endParaRPr>
          </a:p>
          <a:p>
            <a:pPr>
              <a:buClr>
                <a:srgbClr val="000078"/>
              </a:buClr>
              <a:buSzPct val="100000"/>
              <a:buFont typeface="Arial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0078"/>
                </a:solidFill>
              </a:rPr>
              <a:t>Nancy Rhodes</a:t>
            </a:r>
          </a:p>
          <a:p>
            <a:pPr>
              <a:buClr>
                <a:srgbClr val="000078"/>
              </a:buClr>
              <a:buSzPct val="100000"/>
              <a:buFont typeface="Arial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b="1" dirty="0">
                <a:solidFill>
                  <a:srgbClr val="000078"/>
                </a:solidFill>
              </a:rPr>
              <a:t>Ingrid Pufahl </a:t>
            </a:r>
          </a:p>
          <a:p>
            <a:pPr>
              <a:buClr>
                <a:srgbClr val="000078"/>
              </a:buClr>
              <a:buSzPct val="100000"/>
              <a:buFont typeface="Arial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1200" b="1" dirty="0">
                <a:solidFill>
                  <a:srgbClr val="000078"/>
                </a:solidFill>
              </a:rPr>
              <a:t>Center for Applied Linguistics</a:t>
            </a:r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1219200" y="5410200"/>
            <a:ext cx="2819400" cy="1857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spcBef>
                <a:spcPts val="375"/>
              </a:spcBef>
              <a:buClr>
                <a:srgbClr val="000078"/>
              </a:buClr>
              <a:buSzPct val="100000"/>
              <a:buFont typeface="Arial" pitchFamily="34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600">
                <a:solidFill>
                  <a:srgbClr val="000078"/>
                </a:solidFill>
              </a:rPr>
              <a:t>Photo: Center for Democratic Studies, University of Haifa, Israel</a:t>
            </a:r>
          </a:p>
        </p:txBody>
      </p:sp>
      <p:pic>
        <p:nvPicPr>
          <p:cNvPr id="11271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2895600"/>
            <a:ext cx="2743200" cy="2522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1272" name="Picture 9" descr="survey_final_combined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62600" y="4876800"/>
            <a:ext cx="19050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3266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8A1D13AE-251F-4ACB-8005-56FC1929E83E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10</a:t>
            </a:fld>
            <a:endParaRPr lang="en-US" smtClean="0">
              <a:latin typeface="Arial" pitchFamily="34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447800" y="990600"/>
          <a:ext cx="7300913" cy="569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1"/>
          <p:cNvSpPr txBox="1">
            <a:spLocks noChangeArrowheads="1"/>
          </p:cNvSpPr>
          <p:nvPr/>
        </p:nvSpPr>
        <p:spPr>
          <a:xfrm>
            <a:off x="161925" y="0"/>
            <a:ext cx="8982075" cy="838200"/>
          </a:xfrm>
          <a:prstGeom prst="rect">
            <a:avLst/>
          </a:prstGeom>
          <a:ln/>
        </p:spPr>
        <p:txBody>
          <a:bodyPr/>
          <a:lstStyle/>
          <a:p>
            <a:pPr>
              <a:buClr>
                <a:srgbClr val="FFFFFF"/>
              </a:buClr>
              <a:buSzPct val="100000"/>
              <a:buFont typeface="Arial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/>
            </a:pPr>
            <a:r>
              <a:rPr lang="en-US" sz="2800" b="1" kern="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Foreign Language Instruction in Public Elementary Schools in the U.S. (2008)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74AA2BFA-2266-496C-8B1C-486CBE4704EE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11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Use of National Foreign Language Standards in Elementary and Secondary Schools With Language Programs (1997, 2008)</a:t>
            </a:r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304800" y="1371600"/>
          <a:ext cx="8074025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advTm="5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FF67B657-5A53-44FB-9056-73F23C681CEA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" y="0"/>
            <a:ext cx="8226425" cy="684213"/>
          </a:xfrm>
        </p:spPr>
        <p:txBody>
          <a:bodyPr/>
          <a:lstStyle/>
          <a:p>
            <a:pPr eaLnBrk="1" hangingPunct="1"/>
            <a:r>
              <a:rPr lang="en-US" sz="2400" smtClean="0"/>
              <a:t>Foreign Language Use in Secondary School </a:t>
            </a:r>
            <a:br>
              <a:rPr lang="en-US" sz="2400" smtClean="0"/>
            </a:br>
            <a:r>
              <a:rPr lang="en-US" sz="2400" smtClean="0"/>
              <a:t>Language Classrooms (1987, 1997, 2008)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06363" y="969963"/>
          <a:ext cx="8974137" cy="5286375"/>
        </p:xfrm>
        <a:graphic>
          <a:graphicData uri="http://schemas.openxmlformats.org/presentationml/2006/ole">
            <p:oleObj spid="_x0000_s7170" name="Chart" r:id="rId4" imgW="9201161" imgH="5419750" progId="Excel.Sheet.8">
              <p:embed/>
            </p:oleObj>
          </a:graphicData>
        </a:graphic>
      </p:graphicFrame>
    </p:spTree>
  </p:cSld>
  <p:clrMapOvr>
    <a:masterClrMapping/>
  </p:clrMapOvr>
  <p:transition advTm="76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F2BAB37D-DB86-42FF-8625-95F321CF4DCD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86800" cy="914400"/>
          </a:xfrm>
        </p:spPr>
        <p:txBody>
          <a:bodyPr/>
          <a:lstStyle/>
          <a:p>
            <a:pPr eaLnBrk="1" hangingPunct="1"/>
            <a:r>
              <a:rPr lang="en-US" smtClean="0"/>
              <a:t>NCLB: </a:t>
            </a:r>
            <a:r>
              <a:rPr lang="en-US" sz="2400" smtClean="0"/>
              <a:t>Influence on Foreign Language Instruction in Public Schools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447800"/>
            <a:ext cx="7416800" cy="4648200"/>
          </a:xfrm>
        </p:spPr>
        <p:txBody>
          <a:bodyPr/>
          <a:lstStyle/>
          <a:p>
            <a:pPr eaLnBrk="1" hangingPunct="1">
              <a:buFont typeface="Webdings" pitchFamily="18" charset="2"/>
              <a:buNone/>
            </a:pPr>
            <a:r>
              <a:rPr lang="en-US" sz="3200" b="1" dirty="0" smtClean="0"/>
              <a:t>	Approximately </a:t>
            </a:r>
            <a:r>
              <a:rPr lang="en-US" sz="3200" b="1" dirty="0" smtClean="0">
                <a:solidFill>
                  <a:srgbClr val="FF0000"/>
                </a:solidFill>
              </a:rPr>
              <a:t>one third</a:t>
            </a:r>
            <a:r>
              <a:rPr lang="en-US" sz="3200" b="1" dirty="0" smtClean="0"/>
              <a:t> of elementary and secondary schools reported that FL instruction had been affected negatively by NCLB:</a:t>
            </a:r>
          </a:p>
          <a:p>
            <a:pPr lvl="1" eaLnBrk="1" hangingPunct="1">
              <a:buFont typeface="Arial" pitchFamily="34" charset="0"/>
              <a:buNone/>
            </a:pPr>
            <a:endParaRPr lang="en-US" sz="3200" b="1" dirty="0" smtClean="0"/>
          </a:p>
          <a:p>
            <a:pPr eaLnBrk="1" hangingPunct="1"/>
            <a:r>
              <a:rPr lang="en-US" sz="2800" b="1" dirty="0" smtClean="0"/>
              <a:t>Mostly rural schools</a:t>
            </a:r>
          </a:p>
          <a:p>
            <a:pPr eaLnBrk="1" hangingPunct="1"/>
            <a:r>
              <a:rPr lang="en-US" sz="2800" b="1" dirty="0" smtClean="0"/>
              <a:t>Mostly high minority schools</a:t>
            </a:r>
          </a:p>
          <a:p>
            <a:pPr eaLnBrk="1" hangingPunct="1"/>
            <a:r>
              <a:rPr lang="en-US" sz="2800" b="1" dirty="0" smtClean="0"/>
              <a:t>Mostly low to mid SES schools</a:t>
            </a:r>
          </a:p>
          <a:p>
            <a:pPr lvl="1" eaLnBrk="1" hangingPunct="1">
              <a:buFont typeface="Arial" pitchFamily="34" charset="0"/>
              <a:buNone/>
            </a:pPr>
            <a:endParaRPr lang="en-US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3ECDC25C-1098-4A8C-8BD9-EA6A626D3BE5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8435" name="Rectangle 1"/>
          <p:cNvSpPr>
            <a:spLocks noGrp="1" noChangeArrowheads="1"/>
          </p:cNvSpPr>
          <p:nvPr>
            <p:ph type="title"/>
          </p:nvPr>
        </p:nvSpPr>
        <p:spPr>
          <a:xfrm>
            <a:off x="161925" y="104775"/>
            <a:ext cx="8229600" cy="5810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Reasons for Decline in  Elementary FL</a:t>
            </a:r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419975" cy="2701925"/>
          </a:xfrm>
        </p:spPr>
        <p:txBody>
          <a:bodyPr/>
          <a:lstStyle/>
          <a:p>
            <a:pPr eaLnBrk="1" hangingPunct="1">
              <a:spcBef>
                <a:spcPts val="27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400" b="1" smtClean="0"/>
              <a:t>Budget cuts</a:t>
            </a:r>
          </a:p>
          <a:p>
            <a:pPr eaLnBrk="1" hangingPunct="1">
              <a:spcBef>
                <a:spcPts val="27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400" b="1" smtClean="0"/>
              <a:t>Shortage of teachers</a:t>
            </a:r>
          </a:p>
          <a:p>
            <a:pPr eaLnBrk="1" hangingPunct="1">
              <a:spcBef>
                <a:spcPts val="27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400" b="1" smtClean="0"/>
              <a:t>Constraints of NCLB  </a:t>
            </a:r>
          </a:p>
        </p:txBody>
      </p:sp>
    </p:spTree>
  </p:cSld>
  <p:clrMapOvr>
    <a:masterClrMapping/>
  </p:clrMapOvr>
  <p:transition spd="med" advTm="2016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6FA5591F-9C6B-49F4-98DA-1C1792D431F3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Funding/Budget Cuts: Comments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447800"/>
            <a:ext cx="7416800" cy="4724400"/>
          </a:xfrm>
        </p:spPr>
        <p:txBody>
          <a:bodyPr/>
          <a:lstStyle/>
          <a:p>
            <a:pPr eaLnBrk="1" hangingPunct="1"/>
            <a:r>
              <a:rPr lang="en-US" sz="2800" smtClean="0"/>
              <a:t>“I really don’t think [we can offer FL]. Spanish teaching stopped 2 years ago due to budget cuts (in the millions). Over 300-400 teachers in the district might not have jobs next year due to the deficit.” </a:t>
            </a:r>
            <a:br>
              <a:rPr lang="en-US" sz="2800" smtClean="0"/>
            </a:br>
            <a:r>
              <a:rPr lang="en-US" sz="1200" smtClean="0"/>
              <a:t>(CA public elementary school)</a:t>
            </a:r>
          </a:p>
          <a:p>
            <a:pPr eaLnBrk="1" hangingPunct="1">
              <a:buFont typeface="Webdings" pitchFamily="18" charset="2"/>
              <a:buNone/>
            </a:pPr>
            <a:endParaRPr lang="en-US" sz="1200" smtClean="0"/>
          </a:p>
          <a:p>
            <a:pPr eaLnBrk="1" hangingPunct="1"/>
            <a:r>
              <a:rPr lang="en-US" sz="2800" smtClean="0"/>
              <a:t>“County is going to begin to switch over to foreign language teaching, but school has to wait for the computer teacher to retire.”</a:t>
            </a:r>
            <a:br>
              <a:rPr lang="en-US" sz="2800" smtClean="0"/>
            </a:br>
            <a:r>
              <a:rPr lang="en-US" sz="1200" smtClean="0"/>
              <a:t>(VA public elementary school) </a:t>
            </a:r>
          </a:p>
          <a:p>
            <a:pPr eaLnBrk="1" hangingPunct="1"/>
            <a:endParaRPr lang="en-US" sz="1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4C56CCD4-61FE-4DEF-BD40-BB56E0716B4D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Shortage of Teachers: Comments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447800"/>
            <a:ext cx="7416800" cy="4724400"/>
          </a:xfrm>
        </p:spPr>
        <p:txBody>
          <a:bodyPr/>
          <a:lstStyle/>
          <a:p>
            <a:pPr eaLnBrk="1" hangingPunct="1">
              <a:lnSpc>
                <a:spcPct val="85000"/>
              </a:lnSpc>
            </a:pPr>
            <a:r>
              <a:rPr lang="en-US" sz="2800" smtClean="0"/>
              <a:t>“Absolutely!  We would not be subcontracting out to a private language school for our teacher if there were qualified teachers available.” </a:t>
            </a:r>
            <a:br>
              <a:rPr lang="en-US" sz="2800" smtClean="0"/>
            </a:br>
            <a:r>
              <a:rPr lang="en-US" sz="1400" smtClean="0"/>
              <a:t>(Public elementary school)</a:t>
            </a:r>
          </a:p>
          <a:p>
            <a:pPr eaLnBrk="1" hangingPunct="1">
              <a:lnSpc>
                <a:spcPct val="85000"/>
              </a:lnSpc>
            </a:pPr>
            <a:r>
              <a:rPr lang="en-US" sz="2800" smtClean="0"/>
              <a:t>“It’s difficult to find teachers certified for elementary school [who are] French native-like speakers.”</a:t>
            </a:r>
            <a:r>
              <a:rPr lang="en-US" smtClean="0"/>
              <a:t> </a:t>
            </a:r>
            <a:br>
              <a:rPr lang="en-US" smtClean="0"/>
            </a:br>
            <a:r>
              <a:rPr lang="en-US" sz="1400" smtClean="0"/>
              <a:t>(Public elementary school)</a:t>
            </a:r>
          </a:p>
          <a:p>
            <a:pPr eaLnBrk="1" hangingPunct="1">
              <a:lnSpc>
                <a:spcPct val="85000"/>
              </a:lnSpc>
            </a:pPr>
            <a:r>
              <a:rPr lang="en-US" sz="2800" smtClean="0"/>
              <a:t>“We taught Spanish for 2 years, lost the teacher, and will teach again if a new teacher is found.” </a:t>
            </a:r>
            <a:br>
              <a:rPr lang="en-US" sz="2800" smtClean="0"/>
            </a:br>
            <a:r>
              <a:rPr lang="en-US" sz="1400" smtClean="0"/>
              <a:t>(Illinois private elementary school)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EBCC047D-9D72-43C2-830D-88EC2240B3D3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NCLB: Comments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447800"/>
            <a:ext cx="7416800" cy="4724400"/>
          </a:xfrm>
        </p:spPr>
        <p:txBody>
          <a:bodyPr/>
          <a:lstStyle/>
          <a:p>
            <a:pPr eaLnBrk="1" hangingPunct="1"/>
            <a:r>
              <a:rPr lang="en-US" smtClean="0"/>
              <a:t>“Funds and time have been directed to reading and math. In some cases, we pull students from foreign language and other non-tested content classes in order to provide more extensive reading and math support.” </a:t>
            </a:r>
            <a:br>
              <a:rPr lang="en-US" smtClean="0"/>
            </a:br>
            <a:r>
              <a:rPr lang="en-US" sz="1200" smtClean="0"/>
              <a:t>(Public elementary school)</a:t>
            </a:r>
            <a:endParaRPr lang="en-US" smtClean="0"/>
          </a:p>
          <a:p>
            <a:pPr eaLnBrk="1" hangingPunct="1"/>
            <a:r>
              <a:rPr lang="en-US" smtClean="0"/>
              <a:t>“High stakes testing which does not include World Languages makes it impossible to get additional time for our elementary [language] program. Schools are more focused on the subjects that are tested.” </a:t>
            </a:r>
            <a:br>
              <a:rPr lang="en-US" smtClean="0"/>
            </a:br>
            <a:r>
              <a:rPr lang="en-US" sz="1200" smtClean="0"/>
              <a:t>(Public elementary school)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4A6B8576-54DB-4070-9BED-5AC0825F385D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Lighter Side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1447800"/>
            <a:ext cx="7416800" cy="4572000"/>
          </a:xfrm>
        </p:spPr>
        <p:txBody>
          <a:bodyPr/>
          <a:lstStyle/>
          <a:p>
            <a:pPr eaLnBrk="1" hangingPunct="1"/>
            <a:r>
              <a:rPr lang="en-US" sz="2800" i="1" smtClean="0"/>
              <a:t>Is your school planning to offer FL instruction in the next 2 years?</a:t>
            </a:r>
            <a:r>
              <a:rPr lang="en-US" smtClean="0"/>
              <a:t> </a:t>
            </a:r>
          </a:p>
          <a:p>
            <a:pPr eaLnBrk="1" hangingPunct="1">
              <a:buFont typeface="Webdings" pitchFamily="18" charset="2"/>
              <a:buNone/>
            </a:pPr>
            <a:endParaRPr lang="en-US" smtClean="0"/>
          </a:p>
          <a:p>
            <a:pPr eaLnBrk="1" hangingPunct="1">
              <a:buFont typeface="Webdings" pitchFamily="18" charset="2"/>
              <a:buNone/>
            </a:pPr>
            <a:r>
              <a:rPr lang="en-US" sz="3200" smtClean="0"/>
              <a:t>“What we do is that we offer foreign language as an elective, but no one has elected it.”  (Private K-12 New Mexico school with small enrollment).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E034E2EA-A9F4-44CC-B5AA-78AF6121B318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19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3555" name="Rectangle 1"/>
          <p:cNvSpPr>
            <a:spLocks noGrp="1" noChangeArrowheads="1"/>
          </p:cNvSpPr>
          <p:nvPr>
            <p:ph type="title"/>
          </p:nvPr>
        </p:nvSpPr>
        <p:spPr>
          <a:xfrm>
            <a:off x="161925" y="104775"/>
            <a:ext cx="8229600" cy="5810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Key Findings</a:t>
            </a:r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696200" cy="4953000"/>
          </a:xfrm>
        </p:spPr>
        <p:txBody>
          <a:bodyPr/>
          <a:lstStyle/>
          <a:p>
            <a:pPr marL="457200" indent="-457200" eaLnBrk="1" hangingPunct="1">
              <a:spcBef>
                <a:spcPts val="22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b="1" dirty="0" smtClean="0"/>
              <a:t>Decrease in public elementary and middle schools teaching languages</a:t>
            </a:r>
          </a:p>
          <a:p>
            <a:pPr marL="457200" indent="-457200" eaLnBrk="1" hangingPunct="1">
              <a:spcBef>
                <a:spcPts val="22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b="1" dirty="0" smtClean="0"/>
              <a:t>Decrease in % of schools teaching languages other than Spanish</a:t>
            </a:r>
          </a:p>
          <a:p>
            <a:pPr marL="457200" indent="-457200" eaLnBrk="1" hangingPunct="1">
              <a:spcBef>
                <a:spcPts val="22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b="1" dirty="0" smtClean="0"/>
              <a:t>Shortage of teachers</a:t>
            </a:r>
          </a:p>
          <a:p>
            <a:pPr marL="457200" indent="-457200" eaLnBrk="1" hangingPunct="1">
              <a:spcBef>
                <a:spcPts val="22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b="1" dirty="0" smtClean="0"/>
              <a:t>Increase in Chinese and Arabic</a:t>
            </a:r>
          </a:p>
          <a:p>
            <a:pPr marL="457200" indent="-457200" eaLnBrk="1" hangingPunct="1">
              <a:spcBef>
                <a:spcPts val="22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b="1" dirty="0" smtClean="0"/>
              <a:t>Increase in the use of language standards and target language in classroom</a:t>
            </a:r>
          </a:p>
          <a:p>
            <a:pPr marL="457200" indent="-457200" eaLnBrk="1" hangingPunct="1">
              <a:spcBef>
                <a:spcPts val="22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b="1" dirty="0" smtClean="0"/>
          </a:p>
          <a:p>
            <a:pPr marL="457200" indent="-457200" eaLnBrk="1" hangingPunct="1">
              <a:spcBef>
                <a:spcPts val="225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b="1" dirty="0" smtClean="0"/>
          </a:p>
        </p:txBody>
      </p:sp>
    </p:spTree>
  </p:cSld>
  <p:clrMapOvr>
    <a:masterClrMapping/>
  </p:clrMapOvr>
  <p:transition spd="med" advTm="250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E4AA5D83-E590-471A-A461-843351C718E1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2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2291" name="Rectangle 1"/>
          <p:cNvSpPr>
            <a:spLocks noGrp="1" noChangeArrowheads="1"/>
          </p:cNvSpPr>
          <p:nvPr>
            <p:ph type="title"/>
          </p:nvPr>
        </p:nvSpPr>
        <p:spPr>
          <a:xfrm>
            <a:off x="161925" y="104775"/>
            <a:ext cx="8229600" cy="5810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Background</a:t>
            </a: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086600" cy="4362450"/>
          </a:xfrm>
        </p:spPr>
        <p:txBody>
          <a:bodyPr/>
          <a:lstStyle/>
          <a:p>
            <a:pPr eaLnBrk="1" hangingPunct="1">
              <a:buFont typeface="Webdings" pitchFamily="18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b="1" smtClean="0"/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smtClean="0"/>
              <a:t>Survey conducted 2007-08 </a:t>
            </a: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smtClean="0"/>
              <a:t>Goal: Collect comprehensive data on foreign language instruction in elementary and secondary schools</a:t>
            </a: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smtClean="0"/>
              <a:t>Focus on national and regional data             (not state data)</a:t>
            </a:r>
            <a:r>
              <a:rPr lang="ar-SA" b="1" smtClean="0">
                <a:cs typeface="Arial" pitchFamily="34" charset="0"/>
              </a:rPr>
              <a:t>‏</a:t>
            </a:r>
            <a:endParaRPr lang="en-US" b="1" smtClean="0"/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smtClean="0"/>
              <a:t>Replicate 1987 and 1997 surveys</a:t>
            </a:r>
          </a:p>
          <a:p>
            <a:pPr eaLnBrk="1" hangingPunct="1">
              <a:buFont typeface="Webdings" pitchFamily="18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mtClean="0"/>
          </a:p>
          <a:p>
            <a:pPr eaLnBrk="1" hangingPunct="1">
              <a:buFont typeface="Webdings" pitchFamily="18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mtClean="0"/>
          </a:p>
        </p:txBody>
      </p:sp>
    </p:spTree>
  </p:cSld>
  <p:clrMapOvr>
    <a:masterClrMapping/>
  </p:clrMapOvr>
  <p:transition spd="med" advTm="2266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8D3E4DE0-1BD4-4AB6-856E-A4D539CC433F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20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1447800" y="4038600"/>
            <a:ext cx="5715000" cy="2836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buClr>
                <a:srgbClr val="000066"/>
              </a:buClr>
              <a:buSzPct val="100000"/>
              <a:buFont typeface="Forte" pitchFamily="66" charset="0"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6000" dirty="0" err="1">
                <a:solidFill>
                  <a:srgbClr val="000066"/>
                </a:solidFill>
                <a:latin typeface="Forte" pitchFamily="66" charset="0"/>
              </a:rPr>
              <a:t>iGracias</a:t>
            </a:r>
            <a:r>
              <a:rPr lang="en-US" sz="6000" dirty="0">
                <a:solidFill>
                  <a:srgbClr val="000066"/>
                </a:solidFill>
                <a:latin typeface="Forte" pitchFamily="66" charset="0"/>
              </a:rPr>
              <a:t>!</a:t>
            </a:r>
            <a:br>
              <a:rPr lang="en-US" sz="6000" dirty="0">
                <a:solidFill>
                  <a:srgbClr val="000066"/>
                </a:solidFill>
                <a:latin typeface="Forte" pitchFamily="66" charset="0"/>
              </a:rPr>
            </a:br>
            <a:r>
              <a:rPr lang="en-US" sz="6000" b="1" dirty="0">
                <a:solidFill>
                  <a:srgbClr val="000066"/>
                </a:solidFill>
                <a:latin typeface="Forte" pitchFamily="66" charset="0"/>
                <a:ea typeface="SimSun" pitchFamily="2" charset="-122"/>
              </a:rPr>
              <a:t/>
            </a:r>
            <a:br>
              <a:rPr lang="en-US" sz="6000" b="1" dirty="0">
                <a:solidFill>
                  <a:srgbClr val="000066"/>
                </a:solidFill>
                <a:latin typeface="Forte" pitchFamily="66" charset="0"/>
                <a:ea typeface="SimSun" pitchFamily="2" charset="-122"/>
              </a:rPr>
            </a:br>
            <a:endParaRPr lang="en-US" sz="6000" b="1" dirty="0">
              <a:solidFill>
                <a:srgbClr val="000066"/>
              </a:solidFill>
              <a:latin typeface="Forte" pitchFamily="66" charset="0"/>
              <a:ea typeface="SimSun" pitchFamily="2" charset="-122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1431925" y="5522913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pic>
        <p:nvPicPr>
          <p:cNvPr id="2458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95600" y="1752600"/>
            <a:ext cx="2743200" cy="2362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4582" name="Picture 6" descr="CAL50_Color_H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0" y="4953000"/>
            <a:ext cx="1295400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Tm="234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D23198A5-3319-4A20-B240-3A8EA2E95250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3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3315" name="Rectangle 1"/>
          <p:cNvSpPr>
            <a:spLocks noGrp="1" noChangeArrowheads="1"/>
          </p:cNvSpPr>
          <p:nvPr>
            <p:ph type="title"/>
          </p:nvPr>
        </p:nvSpPr>
        <p:spPr>
          <a:xfrm>
            <a:off x="161925" y="104775"/>
            <a:ext cx="8229600" cy="5810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Sample Selection </a:t>
            </a: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419975" cy="4038600"/>
          </a:xfrm>
        </p:spPr>
        <p:txBody>
          <a:bodyPr/>
          <a:lstStyle/>
          <a:p>
            <a:pPr marL="403225" indent="-349250" eaLnBrk="1" hangingPunct="1">
              <a:lnSpc>
                <a:spcPct val="85000"/>
              </a:lnSpc>
              <a:tabLst>
                <a:tab pos="739775" algn="l"/>
                <a:tab pos="3482975" algn="l"/>
                <a:tab pos="36544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smtClean="0"/>
              <a:t>Stratified random sample includes 5,115 public and private elementary and secondary schools</a:t>
            </a:r>
          </a:p>
          <a:p>
            <a:pPr marL="403225" indent="-349250" eaLnBrk="1" hangingPunct="1">
              <a:lnSpc>
                <a:spcPct val="85000"/>
              </a:lnSpc>
              <a:tabLst>
                <a:tab pos="739775" algn="l"/>
                <a:tab pos="3482975" algn="l"/>
                <a:tab pos="36544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smtClean="0"/>
              <a:t>Sample representative of all U.S. schools</a:t>
            </a:r>
          </a:p>
          <a:p>
            <a:pPr marL="403225" indent="-349250" eaLnBrk="1" hangingPunct="1">
              <a:lnSpc>
                <a:spcPct val="85000"/>
              </a:lnSpc>
              <a:tabLst>
                <a:tab pos="739775" algn="l"/>
                <a:tab pos="3482975" algn="l"/>
                <a:tab pos="36544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smtClean="0"/>
              <a:t>Stratification:  </a:t>
            </a:r>
          </a:p>
          <a:p>
            <a:pPr marL="403225" indent="-349250" eaLnBrk="1" hangingPunct="1">
              <a:lnSpc>
                <a:spcPct val="85000"/>
              </a:lnSpc>
              <a:buFontTx/>
              <a:buNone/>
              <a:tabLst>
                <a:tab pos="739775" algn="l"/>
                <a:tab pos="3482975" algn="l"/>
                <a:tab pos="36544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smtClean="0">
                <a:sym typeface="ZapfDingbats"/>
              </a:rPr>
              <a:t>	--</a:t>
            </a:r>
            <a:r>
              <a:rPr lang="en-US" b="1" smtClean="0"/>
              <a:t>	public/private	</a:t>
            </a:r>
            <a:r>
              <a:rPr lang="en-US" b="1" smtClean="0">
                <a:sym typeface="ZapfDingbats"/>
              </a:rPr>
              <a:t>-- </a:t>
            </a:r>
            <a:r>
              <a:rPr lang="en-US" b="1" smtClean="0"/>
              <a:t>urban/suburban/rural</a:t>
            </a:r>
          </a:p>
          <a:p>
            <a:pPr marL="403225" indent="-349250" eaLnBrk="1" hangingPunct="1">
              <a:lnSpc>
                <a:spcPct val="85000"/>
              </a:lnSpc>
              <a:buFontTx/>
              <a:buNone/>
              <a:tabLst>
                <a:tab pos="739775" algn="l"/>
                <a:tab pos="3482975" algn="l"/>
                <a:tab pos="36544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smtClean="0">
                <a:sym typeface="ZapfDingbats"/>
              </a:rPr>
              <a:t>	--	</a:t>
            </a:r>
            <a:r>
              <a:rPr lang="en-US" b="1" smtClean="0"/>
              <a:t>school size	</a:t>
            </a:r>
            <a:r>
              <a:rPr lang="en-US" b="1" smtClean="0">
                <a:sym typeface="ZapfDingbats"/>
              </a:rPr>
              <a:t>-- </a:t>
            </a:r>
            <a:r>
              <a:rPr lang="en-US" b="1" smtClean="0"/>
              <a:t>geographical region</a:t>
            </a:r>
          </a:p>
          <a:p>
            <a:pPr marL="403225" indent="-349250" eaLnBrk="1" hangingPunct="1">
              <a:lnSpc>
                <a:spcPct val="85000"/>
              </a:lnSpc>
              <a:buFontTx/>
              <a:buNone/>
              <a:tabLst>
                <a:tab pos="739775" algn="l"/>
                <a:tab pos="3482975" algn="l"/>
                <a:tab pos="36544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smtClean="0">
                <a:sym typeface="ZapfDingbats"/>
              </a:rPr>
              <a:t>	--	</a:t>
            </a:r>
            <a:r>
              <a:rPr lang="en-US" b="1" smtClean="0"/>
              <a:t>SES	</a:t>
            </a:r>
            <a:r>
              <a:rPr lang="en-US" b="1" smtClean="0">
                <a:sym typeface="ZapfDingbats"/>
              </a:rPr>
              <a:t>-- </a:t>
            </a:r>
            <a:r>
              <a:rPr lang="en-US" b="1" smtClean="0"/>
              <a:t>minority enrollment</a:t>
            </a:r>
          </a:p>
          <a:p>
            <a:pPr marL="403225" indent="-349250" eaLnBrk="1" hangingPunct="1">
              <a:lnSpc>
                <a:spcPct val="85000"/>
              </a:lnSpc>
              <a:tabLst>
                <a:tab pos="739775" algn="l"/>
                <a:tab pos="3482975" algn="l"/>
                <a:tab pos="36544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b="1" smtClean="0"/>
              <a:t>Random: Each school in the subgroups had an equal probability of being selected</a:t>
            </a:r>
          </a:p>
        </p:txBody>
      </p:sp>
    </p:spTree>
  </p:cSld>
  <p:clrMapOvr>
    <a:masterClrMapping/>
  </p:clrMapOvr>
  <p:transition spd="med" advTm="1828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9CD19381-50D7-4967-AF90-90E91FEEB8BE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4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4339" name="Rectangle 1"/>
          <p:cNvSpPr>
            <a:spLocks noGrp="1" noChangeArrowheads="1"/>
          </p:cNvSpPr>
          <p:nvPr>
            <p:ph type="title"/>
          </p:nvPr>
        </p:nvSpPr>
        <p:spPr>
          <a:xfrm>
            <a:off x="161925" y="104775"/>
            <a:ext cx="8229600" cy="5810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Methodology</a:t>
            </a: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38200" y="1447800"/>
            <a:ext cx="7467600" cy="3733800"/>
          </a:xfrm>
        </p:spPr>
        <p:txBody>
          <a:bodyPr/>
          <a:lstStyle/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b="1" smtClean="0"/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b="1" smtClean="0"/>
              <a:t>4-page questionnaires; separate questionnaire for elementary and secondary schools (20-21 questions)</a:t>
            </a:r>
            <a:r>
              <a:rPr lang="ar-SA" sz="2800" b="1" smtClean="0">
                <a:cs typeface="Arial" pitchFamily="34" charset="0"/>
              </a:rPr>
              <a:t>‏</a:t>
            </a:r>
            <a:endParaRPr lang="en-US" sz="2800" b="1" smtClean="0"/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b="1" smtClean="0"/>
              <a:t>Superintendents were notified of survey </a:t>
            </a:r>
          </a:p>
          <a:p>
            <a:pPr eaLnBrk="1" hangingPunct="1"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800" b="1" smtClean="0"/>
              <a:t>Principals and FL teachers were given option: respond online or in paper copy</a:t>
            </a:r>
          </a:p>
        </p:txBody>
      </p:sp>
    </p:spTree>
  </p:cSld>
  <p:clrMapOvr>
    <a:masterClrMapping/>
  </p:clrMapOvr>
  <p:transition spd="med" advTm="1579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C1584E3C-1251-476D-ADAD-B8940C8DC5B0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5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5363" name="Rectangle 1"/>
          <p:cNvSpPr>
            <a:spLocks noGrp="1" noChangeArrowheads="1"/>
          </p:cNvSpPr>
          <p:nvPr>
            <p:ph type="title"/>
          </p:nvPr>
        </p:nvSpPr>
        <p:spPr>
          <a:xfrm>
            <a:off x="161925" y="104775"/>
            <a:ext cx="8229600" cy="58102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mtClean="0"/>
              <a:t>Response Rate</a:t>
            </a: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885825" y="1447800"/>
            <a:ext cx="7419975" cy="2054225"/>
          </a:xfrm>
        </p:spPr>
        <p:txBody>
          <a:bodyPr/>
          <a:lstStyle/>
          <a:p>
            <a:pPr eaLnBrk="1" hangingPunct="1">
              <a:buFont typeface="Webdings" pitchFamily="18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b="1" smtClean="0"/>
          </a:p>
          <a:p>
            <a:pPr eaLnBrk="1" hangingPunct="1">
              <a:buFont typeface="Webdings" pitchFamily="18" charset="2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b="1" smtClean="0"/>
          </a:p>
          <a:p>
            <a:pPr eaLnBrk="1" hangingPunct="1">
              <a:spcBef>
                <a:spcPts val="30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4800" b="1" smtClean="0"/>
              <a:t>76% response rate</a:t>
            </a:r>
          </a:p>
        </p:txBody>
      </p:sp>
    </p:spTree>
  </p:cSld>
  <p:clrMapOvr>
    <a:masterClrMapping/>
  </p:clrMapOvr>
  <p:transition spd="med" advTm="1718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97BA6487-2315-4A38-BC6A-B142761AC14E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6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1028" name="Rectangle 1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229600" cy="808038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smtClean="0"/>
              <a:t>US Elementary Schools Teaching Foreign Languages</a:t>
            </a:r>
            <a:br>
              <a:rPr lang="en-US" sz="2400" smtClean="0"/>
            </a:br>
            <a:r>
              <a:rPr lang="en-US" sz="2400" smtClean="0"/>
              <a:t> (Public, Private, Total) (1987, 1997, 2008)</a:t>
            </a:r>
            <a:r>
              <a:rPr lang="ar-SA" sz="2400" smtClean="0">
                <a:cs typeface="Arial" pitchFamily="34" charset="0"/>
              </a:rPr>
              <a:t>‏</a:t>
            </a:r>
            <a:endParaRPr 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752600" y="3246438"/>
            <a:ext cx="29114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>
            <p:ph idx="1"/>
          </p:nvPr>
        </p:nvGraphicFramePr>
        <p:xfrm>
          <a:off x="114300" y="1447800"/>
          <a:ext cx="8899525" cy="4495800"/>
        </p:xfrm>
        <a:graphic>
          <a:graphicData uri="http://schemas.openxmlformats.org/presentationml/2006/ole">
            <p:oleObj spid="_x0000_s1026" name="Chart" r:id="rId4" imgW="8473583" imgH="4282336" progId="Excel.Sheet.8">
              <p:embed/>
            </p:oleObj>
          </a:graphicData>
        </a:graphic>
      </p:graphicFrame>
    </p:spTree>
  </p:cSld>
  <p:clrMapOvr>
    <a:masterClrMapping/>
  </p:clrMapOvr>
  <p:transition spd="med" advTm="1375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BD9F65AA-2277-47E1-9697-39A88DCA432F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7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2052" name="Rectangle 1"/>
          <p:cNvSpPr>
            <a:spLocks noGrp="1" noChangeArrowheads="1"/>
          </p:cNvSpPr>
          <p:nvPr>
            <p:ph type="title"/>
          </p:nvPr>
        </p:nvSpPr>
        <p:spPr>
          <a:xfrm>
            <a:off x="161925" y="90488"/>
            <a:ext cx="8829675" cy="609600"/>
          </a:xfrm>
        </p:spPr>
        <p:txBody>
          <a:bodyPr lIns="0" tIns="0" rIns="0" bIns="0" anchor="ctr"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smtClean="0"/>
              <a:t>US Middle and High Schools Teaching Foreign Languages (Total) (1987, 1997, 2008)</a:t>
            </a:r>
            <a:r>
              <a:rPr lang="ar-SA" sz="2400" smtClean="0">
                <a:cs typeface="Arial" pitchFamily="34" charset="0"/>
              </a:rPr>
              <a:t>‏</a:t>
            </a:r>
            <a:endParaRPr lang="en-US" sz="2400" smtClean="0"/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>
            <p:ph idx="1"/>
          </p:nvPr>
        </p:nvGraphicFramePr>
        <p:xfrm>
          <a:off x="0" y="847725"/>
          <a:ext cx="9182100" cy="5438775"/>
        </p:xfrm>
        <a:graphic>
          <a:graphicData uri="http://schemas.openxmlformats.org/presentationml/2006/ole">
            <p:oleObj spid="_x0000_s2050" name="Worksheet" r:id="rId4" imgW="8201045" imgH="4857607" progId="Excel.Sheet.8">
              <p:embed/>
            </p:oleObj>
          </a:graphicData>
        </a:graphic>
      </p:graphicFrame>
    </p:spTree>
  </p:cSld>
  <p:clrMapOvr>
    <a:masterClrMapping/>
  </p:clrMapOvr>
  <p:transition spd="med" advTm="985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E69EB9B5-8B30-4764-A8E6-68295C6E20B5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8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3076" name="Rectangle 1"/>
          <p:cNvSpPr>
            <a:spLocks noGrp="1" noChangeArrowheads="1"/>
          </p:cNvSpPr>
          <p:nvPr>
            <p:ph type="title"/>
          </p:nvPr>
        </p:nvSpPr>
        <p:spPr>
          <a:xfrm>
            <a:off x="161925" y="0"/>
            <a:ext cx="8229600" cy="930275"/>
          </a:xfrm>
        </p:spPr>
        <p:txBody>
          <a:bodyPr/>
          <a:lstStyle/>
          <a:p>
            <a:pPr eaLnBrk="1" hangingPunct="1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400" smtClean="0"/>
              <a:t>Foreign Languages Offered by Secondary Schools With Foreign Language Programs (1997, 2008)</a:t>
            </a:r>
          </a:p>
        </p:txBody>
      </p:sp>
      <p:sp>
        <p:nvSpPr>
          <p:cNvPr id="3077" name="Rectangle 2"/>
          <p:cNvSpPr>
            <a:spLocks noChangeArrowheads="1"/>
          </p:cNvSpPr>
          <p:nvPr/>
        </p:nvSpPr>
        <p:spPr bwMode="auto">
          <a:xfrm>
            <a:off x="4479925" y="3246438"/>
            <a:ext cx="184150" cy="3667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78"/>
              </a:buClr>
              <a:buSzPct val="100000"/>
              <a:buFont typeface="Arial" pitchFamily="34" charset="0"/>
              <a:buNone/>
            </a:pPr>
            <a:endParaRPr lang="en-US"/>
          </a:p>
        </p:txBody>
      </p:sp>
      <p:graphicFrame>
        <p:nvGraphicFramePr>
          <p:cNvPr id="3074" name="Object 25"/>
          <p:cNvGraphicFramePr>
            <a:graphicFrameLocks noGrp="1" noChangeAspect="1"/>
          </p:cNvGraphicFramePr>
          <p:nvPr>
            <p:ph idx="1"/>
          </p:nvPr>
        </p:nvGraphicFramePr>
        <p:xfrm>
          <a:off x="0" y="809625"/>
          <a:ext cx="9277350" cy="5541963"/>
        </p:xfrm>
        <a:graphic>
          <a:graphicData uri="http://schemas.openxmlformats.org/presentationml/2006/ole">
            <p:oleObj spid="_x0000_s3074" name="Chart" r:id="rId4" imgW="8067580" imgH="4819460" progId="Excel.Sheet.8">
              <p:embed/>
            </p:oleObj>
          </a:graphicData>
        </a:graphic>
      </p:graphicFrame>
    </p:spTree>
  </p:cSld>
  <p:clrMapOvr>
    <a:masterClrMapping/>
  </p:clrMapOvr>
  <p:transition spd="med" advTm="4484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Arial" pitchFamily="34" charset="0"/>
              <a:buNone/>
            </a:pPr>
            <a:fld id="{B985CA91-7ADA-49C9-B6EA-B334A17CF334}" type="slidenum">
              <a:rPr lang="en-US" smtClean="0">
                <a:latin typeface="Arial" pitchFamily="34" charset="0"/>
              </a:rPr>
              <a:pPr>
                <a:buFont typeface="Arial" pitchFamily="34" charset="0"/>
                <a:buNone/>
              </a:pPr>
              <a:t>9</a:t>
            </a:fld>
            <a:endParaRPr lang="en-US" smtClean="0">
              <a:latin typeface="Arial" pitchFamily="34" charset="0"/>
            </a:endParaRPr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title"/>
          </p:nvPr>
        </p:nvSpPr>
        <p:spPr>
          <a:xfrm>
            <a:off x="161925" y="0"/>
            <a:ext cx="8372475" cy="684213"/>
          </a:xfrm>
        </p:spPr>
        <p:txBody>
          <a:bodyPr/>
          <a:lstStyle/>
          <a:p>
            <a:pPr eaLnBrk="1" hangingPunct="1"/>
            <a:r>
              <a:rPr lang="en-US" sz="2400" smtClean="0"/>
              <a:t>Foreign Languages Offered by Elementary Schools With Foreign Language Programs (1997, 2008)</a:t>
            </a:r>
          </a:p>
        </p:txBody>
      </p:sp>
      <p:graphicFrame>
        <p:nvGraphicFramePr>
          <p:cNvPr id="4098" name="Object 8"/>
          <p:cNvGraphicFramePr>
            <a:graphicFrameLocks noChangeAspect="1"/>
          </p:cNvGraphicFramePr>
          <p:nvPr>
            <p:ph idx="1"/>
          </p:nvPr>
        </p:nvGraphicFramePr>
        <p:xfrm>
          <a:off x="0" y="990600"/>
          <a:ext cx="9058275" cy="5484813"/>
        </p:xfrm>
        <a:graphic>
          <a:graphicData uri="http://schemas.openxmlformats.org/presentationml/2006/ole">
            <p:oleObj spid="_x0000_s4098" name="Chart" r:id="rId4" imgW="7362685" imgH="4457710" progId="Excel.Sheet.8">
              <p:embed/>
            </p:oleObj>
          </a:graphicData>
        </a:graphic>
      </p:graphicFrame>
    </p:spTree>
  </p:cSld>
  <p:clrMapOvr>
    <a:masterClrMapping/>
  </p:clrMapOvr>
  <p:transition advTm="1797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78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78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78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78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S Gothic" pitchFamily="49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524</Words>
  <PresentationFormat>On-screen Show (4:3)</PresentationFormat>
  <Paragraphs>120</Paragraphs>
  <Slides>20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Default Design</vt:lpstr>
      <vt:lpstr>1_Default Design</vt:lpstr>
      <vt:lpstr>Chart</vt:lpstr>
      <vt:lpstr>Worksheet</vt:lpstr>
      <vt:lpstr>Slide 1</vt:lpstr>
      <vt:lpstr>Background</vt:lpstr>
      <vt:lpstr>Sample Selection </vt:lpstr>
      <vt:lpstr>Methodology</vt:lpstr>
      <vt:lpstr>Response Rate</vt:lpstr>
      <vt:lpstr>US Elementary Schools Teaching Foreign Languages  (Public, Private, Total) (1987, 1997, 2008)‏</vt:lpstr>
      <vt:lpstr>US Middle and High Schools Teaching Foreign Languages (Total) (1987, 1997, 2008)‏</vt:lpstr>
      <vt:lpstr>Foreign Languages Offered by Secondary Schools With Foreign Language Programs (1997, 2008)</vt:lpstr>
      <vt:lpstr>Foreign Languages Offered by Elementary Schools With Foreign Language Programs (1997, 2008)</vt:lpstr>
      <vt:lpstr>Slide 10</vt:lpstr>
      <vt:lpstr>Use of National Foreign Language Standards in Elementary and Secondary Schools With Language Programs (1997, 2008)</vt:lpstr>
      <vt:lpstr>Foreign Language Use in Secondary School  Language Classrooms (1987, 1997, 2008)</vt:lpstr>
      <vt:lpstr>NCLB: Influence on Foreign Language Instruction in Public Schools</vt:lpstr>
      <vt:lpstr>Reasons for Decline in  Elementary FL</vt:lpstr>
      <vt:lpstr>Funding/Budget Cuts: Comments</vt:lpstr>
      <vt:lpstr>Shortage of Teachers: Comments</vt:lpstr>
      <vt:lpstr>NCLB: Comments</vt:lpstr>
      <vt:lpstr>The Lighter Side</vt:lpstr>
      <vt:lpstr>Key Findings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description>For professional Flash and PowerPoint presentation design contact ProPoint Graphics at www.propointgraphics.com or 800-906-4646.</dc:description>
  <cp:lastModifiedBy>ingrid pufahl</cp:lastModifiedBy>
  <cp:revision>131</cp:revision>
  <dcterms:modified xsi:type="dcterms:W3CDTF">2009-04-10T20:28:08Z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1546850215</vt:i4>
  </property>
  <property fmtid="{D5CDD505-2E9C-101B-9397-08002B2CF9AE}" pid="3" name="_NewReviewCycle">
    <vt:lpwstr/>
  </property>
  <property fmtid="{D5CDD505-2E9C-101B-9397-08002B2CF9AE}" pid="4" name="_EmailSubject">
    <vt:lpwstr>Proceedings of the Title VI 50th Anniversary Conference</vt:lpwstr>
  </property>
  <property fmtid="{D5CDD505-2E9C-101B-9397-08002B2CF9AE}" pid="5" name="_AuthorEmail">
    <vt:lpwstr>ipufahl@cal.org</vt:lpwstr>
  </property>
  <property fmtid="{D5CDD505-2E9C-101B-9397-08002B2CF9AE}" pid="6" name="_AuthorEmailDisplayName">
    <vt:lpwstr>Ingrid Pufahl</vt:lpwstr>
  </property>
</Properties>
</file>